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8" r:id="rId9"/>
    <p:sldId id="264" r:id="rId10"/>
    <p:sldId id="270" r:id="rId11"/>
    <p:sldId id="269" r:id="rId12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003300"/>
    <a:srgbClr val="87A42A"/>
    <a:srgbClr val="1BB3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155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7A160-93E7-4CDD-8D76-B273C206EDB2}" type="datetimeFigureOut">
              <a:rPr lang="sr-Latn-CS" smtClean="0"/>
              <a:pPr/>
              <a:t>30.10.2015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E773-B93D-430E-977E-121D39B3985F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E773-B93D-430E-977E-121D39B3985F}" type="slidenum">
              <a:rPr lang="sr-Latn-CS" smtClean="0"/>
              <a:pPr/>
              <a:t>3</a:t>
            </a:fld>
            <a:endParaRPr lang="sr-Latn-C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DCE92-6014-4523-A296-F160076281E5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1EDFF3-61DA-44E6-A4AD-297F22639B0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C030-17F8-48DD-8324-7A1312CF1A6F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B3ADB-AFFE-49EC-A7EB-FDA425E91782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4911A-887A-4DFC-B273-C0E744BA65E9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7DE7D-AE90-4D73-B9C0-06FEF1CD2086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AED18-DA72-45B7-8D59-3B81E5E81477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C15C-8872-418F-B74E-1A453E91A1C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A73F6-6816-4217-89F0-783939ECD1C6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52BDD-DB94-4BE0-8550-18A53793BEA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6FE5A-3236-465C-8BEF-9C281737CC58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B91D-F97C-4349-9CFE-390D11CA986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1BE8-088F-4094-A6ED-F5A85962F494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75D8E-CF4A-4136-9DFB-D7219A5D43F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7C41-6B0E-4E51-802A-11EA94979E53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E272-798F-4713-A3C6-EE0B45DB57D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95B7-FEF4-4EED-A240-C90C8E386FD7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C330-4F07-4C34-B90E-5F44CACAB09C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4A98-AED9-4D76-AD17-70874304BBF4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2B84-105F-457B-83EF-1CF4E96F00D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1F19-AE89-4AA6-B1F4-94DB877CBE05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B686C-1BDD-4735-809B-65F0245D97F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517A7B-B58C-4E00-BE0C-1D332C131D71}" type="datetimeFigureOut">
              <a:rPr lang="sr-Latn-CS"/>
              <a:pPr>
                <a:defRPr/>
              </a:pPr>
              <a:t>30.10.2015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6D799FD-29A3-424F-B479-41C0BD04851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8" r:id="rId2"/>
    <p:sldLayoutId id="2147483816" r:id="rId3"/>
    <p:sldLayoutId id="2147483809" r:id="rId4"/>
    <p:sldLayoutId id="2147483810" r:id="rId5"/>
    <p:sldLayoutId id="2147483811" r:id="rId6"/>
    <p:sldLayoutId id="2147483812" r:id="rId7"/>
    <p:sldLayoutId id="2147483817" r:id="rId8"/>
    <p:sldLayoutId id="2147483818" r:id="rId9"/>
    <p:sldLayoutId id="2147483813" r:id="rId10"/>
    <p:sldLayoutId id="2147483814" r:id="rId11"/>
  </p:sldLayoutIdLst>
  <p:transition spd="slow">
    <p:wedg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rsen\Desktop\DN 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754399"/>
            <a:ext cx="2808312" cy="3916857"/>
          </a:xfrm>
          <a:prstGeom prst="rect">
            <a:avLst/>
          </a:prstGeom>
          <a:noFill/>
        </p:spPr>
      </p:pic>
      <p:sp>
        <p:nvSpPr>
          <p:cNvPr id="6146" name="Title 4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229600" cy="1512168"/>
          </a:xfrm>
        </p:spPr>
        <p:txBody>
          <a:bodyPr/>
          <a:lstStyle/>
          <a:p>
            <a:pPr eaLnBrk="1" hangingPunct="1"/>
            <a:r>
              <a:rPr lang="sr-Latn-CS" sz="6600" smtClean="0"/>
              <a:t>DEČJA NEDELJA 2015.</a:t>
            </a:r>
          </a:p>
        </p:txBody>
      </p:sp>
      <p:sp>
        <p:nvSpPr>
          <p:cNvPr id="6147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r-Latn-CS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5517232"/>
            <a:ext cx="698477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BA" sz="6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+mn-cs"/>
              </a:rPr>
              <a:t>5</a:t>
            </a:r>
            <a:r>
              <a:rPr lang="sr-Latn-BA" sz="600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+mn-cs"/>
              </a:rPr>
              <a:t> </a:t>
            </a:r>
            <a:r>
              <a:rPr lang="sr-Latn-BA" sz="600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+mn-cs"/>
              </a:rPr>
              <a:t>– </a:t>
            </a:r>
            <a:r>
              <a:rPr lang="sr-Latn-BA" sz="600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+mn-cs"/>
              </a:rPr>
              <a:t>11.10.2015</a:t>
            </a:r>
            <a:r>
              <a:rPr lang="sr-Latn-BA" sz="320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cs typeface="+mn-cs"/>
              </a:rPr>
              <a:t>. </a:t>
            </a:r>
            <a:endParaRPr lang="sr-Latn-BA" sz="32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620688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3600" b="1" smtClean="0">
                <a:solidFill>
                  <a:srgbClr val="FF3300"/>
                </a:solidFill>
              </a:rPr>
              <a:t>cca  </a:t>
            </a:r>
            <a:r>
              <a:rPr lang="sr-Latn-CS" sz="3600" b="1" smtClean="0">
                <a:solidFill>
                  <a:srgbClr val="FF3300"/>
                </a:solidFill>
              </a:rPr>
              <a:t>360 dece</a:t>
            </a:r>
            <a:endParaRPr lang="sr-Latn-CS" sz="3600" b="1">
              <a:solidFill>
                <a:srgbClr val="FF33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6825952" cy="3565376"/>
          </a:xfrm>
        </p:spPr>
        <p:txBody>
          <a:bodyPr/>
          <a:lstStyle/>
          <a:p>
            <a:endParaRPr lang="sr-Latn-CS"/>
          </a:p>
        </p:txBody>
      </p:sp>
      <p:pic>
        <p:nvPicPr>
          <p:cNvPr id="6146" name="Picture 2" descr="https://scontent-fra3-1.xx.fbcdn.net/hphotos-xat1/v/t1.0-9/12112340_10207063687777909_2272245692996801168_n.jpg?oh=abdaf301afb687b9f2873fe5ab157baa&amp;oe=56C63C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595320" cy="51571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332656"/>
            <a:ext cx="5004048" cy="747464"/>
          </a:xfrm>
          <a:ln>
            <a:solidFill>
              <a:srgbClr val="003300"/>
            </a:solidFill>
          </a:ln>
          <a:effectLst>
            <a:glow rad="101600">
              <a:srgbClr val="003300">
                <a:alpha val="60000"/>
              </a:srgbClr>
            </a:glow>
          </a:effectLst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r-Latn-CS" sz="30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VRTIĆ U ZOO VRTIĆU</a:t>
            </a:r>
            <a:endParaRPr lang="sr-Latn-CS" sz="30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772400" cy="810344"/>
          </a:xfrm>
        </p:spPr>
        <p:txBody>
          <a:bodyPr/>
          <a:lstStyle/>
          <a:p>
            <a:r>
              <a:rPr lang="sr-Latn-BA" b="1" smtClean="0">
                <a:solidFill>
                  <a:srgbClr val="FF0000"/>
                </a:solidFill>
              </a:rPr>
              <a:t>IZLETI, DRUŽENJE, UŽIVANJE...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"/>
          </p:nvPr>
        </p:nvSpPr>
        <p:spPr>
          <a:xfrm>
            <a:off x="0" y="5229200"/>
            <a:ext cx="2627784" cy="1512168"/>
          </a:xfrm>
        </p:spPr>
        <p:txBody>
          <a:bodyPr/>
          <a:lstStyle/>
          <a:p>
            <a:pPr algn="ctr">
              <a:buNone/>
              <a:defRPr/>
            </a:pPr>
            <a:r>
              <a:rPr lang="sr-Latn-BA" sz="2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Koordinatori Dečje nedelje</a:t>
            </a:r>
          </a:p>
          <a:p>
            <a:pPr algn="ctr">
              <a:buNone/>
              <a:defRPr/>
            </a:pPr>
            <a:r>
              <a:rPr lang="sr-Latn-BA" sz="2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Ljubica Suturović i Arsen Ćosić</a:t>
            </a:r>
            <a:endParaRPr lang="en-US" sz="2400" b="1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sr-Latn-C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052736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4795626" cy="291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844824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564904"/>
            <a:ext cx="44644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284984"/>
            <a:ext cx="5904656" cy="338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sr-Latn-CS" sz="3600" b="1" smtClean="0">
                <a:solidFill>
                  <a:srgbClr val="C00000"/>
                </a:solidFill>
              </a:rPr>
              <a:t>Više od 3700dece </a:t>
            </a:r>
            <a:br>
              <a:rPr lang="sr-Latn-CS" sz="3600" b="1" smtClean="0">
                <a:solidFill>
                  <a:srgbClr val="C00000"/>
                </a:solidFill>
              </a:rPr>
            </a:br>
            <a:r>
              <a:rPr lang="sr-Latn-CS" sz="3600" b="1" smtClean="0">
                <a:solidFill>
                  <a:srgbClr val="C00000"/>
                </a:solidFill>
              </a:rPr>
              <a:t>organizovano je posetilo: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sr-Latn-CS" smtClean="0"/>
          </a:p>
          <a:p>
            <a:pPr eaLnBrk="1" hangingPunct="1">
              <a:buFont typeface="Wingdings 2" pitchFamily="18" charset="2"/>
              <a:buNone/>
            </a:pPr>
            <a:endParaRPr lang="sr-Latn-CS" smtClean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938649">
            <a:off x="358375" y="2233808"/>
            <a:ext cx="2846933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cap="all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GRADSKU BIBLIOTEKU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6176" y="4005064"/>
            <a:ext cx="2260362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GRADSKI MUZEJ </a:t>
            </a:r>
          </a:p>
        </p:txBody>
      </p:sp>
      <p:sp>
        <p:nvSpPr>
          <p:cNvPr id="6" name="Rectangle 5"/>
          <p:cNvSpPr/>
          <p:nvPr/>
        </p:nvSpPr>
        <p:spPr>
          <a:xfrm rot="20934666">
            <a:off x="3145929" y="1722238"/>
            <a:ext cx="383374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ART BIOSKOP "LIFKA ŠANDOR"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844" y="3143248"/>
            <a:ext cx="442140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BALETSKI STUDIO "MON MIRAŽ"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3717032"/>
            <a:ext cx="226036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KARATE KLUB ENPI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29124" y="5072074"/>
            <a:ext cx="3465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54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 rot="20980231">
            <a:off x="4723253" y="3515632"/>
            <a:ext cx="33929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HKC "BUNJEVAČKO KOLO" </a:t>
            </a:r>
          </a:p>
        </p:txBody>
      </p:sp>
      <p:sp>
        <p:nvSpPr>
          <p:cNvPr id="14" name="Rectangle 13"/>
          <p:cNvSpPr/>
          <p:nvPr/>
        </p:nvSpPr>
        <p:spPr>
          <a:xfrm rot="735966">
            <a:off x="6162559" y="2143666"/>
            <a:ext cx="206569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ZOO  VRT  PALIĆ</a:t>
            </a:r>
          </a:p>
        </p:txBody>
      </p:sp>
      <p:sp>
        <p:nvSpPr>
          <p:cNvPr id="16" name="Rectangle 15"/>
          <p:cNvSpPr/>
          <p:nvPr/>
        </p:nvSpPr>
        <p:spPr>
          <a:xfrm rot="408906">
            <a:off x="259335" y="5207171"/>
            <a:ext cx="450706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GIMNASTIČARSKI KLUB "PARTIZAN"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29058" y="2786058"/>
            <a:ext cx="413485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STONOTENISKI KLUB "SPARTAK"</a:t>
            </a:r>
          </a:p>
        </p:txBody>
      </p:sp>
      <p:sp>
        <p:nvSpPr>
          <p:cNvPr id="18" name="Rectangle 17"/>
          <p:cNvSpPr/>
          <p:nvPr/>
        </p:nvSpPr>
        <p:spPr>
          <a:xfrm rot="1116206">
            <a:off x="2450369" y="4516177"/>
            <a:ext cx="372127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ŠKOLU FUDBALA "SPARTAK"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3848" y="6237312"/>
            <a:ext cx="55877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B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STUDIO PLESA I MODERNOG BALETA “LARISA”</a:t>
            </a:r>
          </a:p>
        </p:txBody>
      </p:sp>
      <p:sp>
        <p:nvSpPr>
          <p:cNvPr id="19" name="Rectangle 18"/>
          <p:cNvSpPr/>
          <p:nvPr/>
        </p:nvSpPr>
        <p:spPr>
          <a:xfrm rot="19885784">
            <a:off x="6045527" y="5084274"/>
            <a:ext cx="2206053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0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KRIJETIV STUDIO</a:t>
            </a:r>
            <a:endParaRPr lang="sr-Latn-CS" sz="20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rsen\Desktop\DN 2014\AUTOBUS DN 2014\AUTOBUS dn 2014 0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r="155" b="13939"/>
          <a:stretch>
            <a:fillRect/>
          </a:stretch>
        </p:blipFill>
        <p:spPr>
          <a:xfrm>
            <a:off x="827584" y="1484783"/>
            <a:ext cx="8316416" cy="5376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91799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2400" b="1" smtClean="0">
                <a:solidFill>
                  <a:srgbClr val="000099"/>
                </a:solidFill>
              </a:rPr>
              <a:t>VRTIĆI:</a:t>
            </a:r>
          </a:p>
          <a:p>
            <a:r>
              <a:rPr lang="sr-Latn-BA" sz="2400" b="1" smtClean="0">
                <a:solidFill>
                  <a:srgbClr val="000099"/>
                </a:solidFill>
              </a:rPr>
              <a:t>MORSKA </a:t>
            </a:r>
            <a:r>
              <a:rPr lang="sr-Latn-BA" sz="2400" b="1" dirty="0" smtClean="0">
                <a:solidFill>
                  <a:srgbClr val="000099"/>
                </a:solidFill>
              </a:rPr>
              <a:t>ZVEZDA, SUNCE, DUGA</a:t>
            </a:r>
            <a:r>
              <a:rPr lang="sr-Latn-BA" sz="2400" b="1" smtClean="0">
                <a:solidFill>
                  <a:srgbClr val="000099"/>
                </a:solidFill>
              </a:rPr>
              <a:t>, SUNCOKRET, SENICA, </a:t>
            </a:r>
          </a:p>
          <a:p>
            <a:r>
              <a:rPr lang="sr-Latn-BA" sz="2400" b="1" smtClean="0">
                <a:solidFill>
                  <a:srgbClr val="000099"/>
                </a:solidFill>
              </a:rPr>
              <a:t>LABUD, PETAR PAN, PEPELJUGA</a:t>
            </a:r>
            <a:r>
              <a:rPr lang="sr-Latn-BA" sz="2400" b="1" dirty="0" smtClean="0">
                <a:solidFill>
                  <a:srgbClr val="000099"/>
                </a:solidFill>
              </a:rPr>
              <a:t>, CVETIĆI</a:t>
            </a:r>
            <a:r>
              <a:rPr lang="sr-Latn-BA" sz="2400" b="1" smtClean="0">
                <a:solidFill>
                  <a:srgbClr val="000099"/>
                </a:solidFill>
              </a:rPr>
              <a:t>, LOPTICE, LANE,</a:t>
            </a:r>
          </a:p>
          <a:p>
            <a:r>
              <a:rPr lang="sr-Latn-BA" sz="2400" b="1" smtClean="0">
                <a:solidFill>
                  <a:srgbClr val="000099"/>
                </a:solidFill>
              </a:rPr>
              <a:t>BAMBI, LEPTIRIĆI, JAGODICA, KLARA, BALONČIĆI,</a:t>
            </a:r>
          </a:p>
          <a:p>
            <a:r>
              <a:rPr lang="sr-Latn-BA" sz="2400" b="1" smtClean="0">
                <a:solidFill>
                  <a:srgbClr val="000099"/>
                </a:solidFill>
              </a:rPr>
              <a:t>MARIJA PETKOVIĆ BISER</a:t>
            </a:r>
            <a:endParaRPr lang="sr-Latn-BA" sz="2400" dirty="0">
              <a:solidFill>
                <a:srgbClr val="000099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0438" y="5993904"/>
            <a:ext cx="6913562" cy="86409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sr-Latn-BA" sz="2400" b="1" dirty="0" smtClean="0">
                <a:solidFill>
                  <a:srgbClr val="000099"/>
                </a:solidFill>
              </a:rPr>
              <a:t>AUTOBUS JE DOVEZAO DECU IZ TERENSKIH VRTIĆA:</a:t>
            </a:r>
            <a:r>
              <a:rPr lang="sr-Latn-BA" sz="2400" b="1" smtClean="0">
                <a:solidFill>
                  <a:srgbClr val="000099"/>
                </a:solidFill>
              </a:rPr>
              <a:t/>
            </a:r>
            <a:br>
              <a:rPr lang="sr-Latn-BA" sz="2400" b="1" smtClean="0">
                <a:solidFill>
                  <a:srgbClr val="000099"/>
                </a:solidFill>
              </a:rPr>
            </a:br>
            <a:r>
              <a:rPr lang="sr-Latn-BA" sz="2400" b="1" smtClean="0">
                <a:solidFill>
                  <a:srgbClr val="000099"/>
                </a:solidFill>
              </a:rPr>
              <a:t>8 </a:t>
            </a:r>
            <a:r>
              <a:rPr lang="sr-Latn-BA" sz="2400" b="1" dirty="0" smtClean="0">
                <a:solidFill>
                  <a:srgbClr val="000099"/>
                </a:solidFill>
              </a:rPr>
              <a:t>autobusa, </a:t>
            </a:r>
            <a:r>
              <a:rPr lang="sr-Latn-BA" sz="2400" b="1" smtClean="0">
                <a:solidFill>
                  <a:srgbClr val="000099"/>
                </a:solidFill>
              </a:rPr>
              <a:t>cca 390 </a:t>
            </a:r>
            <a:r>
              <a:rPr lang="sr-Latn-BA" sz="2400" b="1" dirty="0" smtClean="0">
                <a:solidFill>
                  <a:srgbClr val="000099"/>
                </a:solidFill>
              </a:rPr>
              <a:t>dece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Latn-CS" sz="2800" b="1" smtClean="0">
                <a:solidFill>
                  <a:schemeClr val="accent2"/>
                </a:solidFill>
              </a:rPr>
              <a:t/>
            </a:r>
            <a:br>
              <a:rPr lang="sr-Latn-CS" sz="2800" b="1" smtClean="0">
                <a:solidFill>
                  <a:schemeClr val="accent2"/>
                </a:solidFill>
              </a:rPr>
            </a:br>
            <a:r>
              <a:rPr lang="sr-Latn-CS" sz="2800" b="1" smtClean="0">
                <a:solidFill>
                  <a:schemeClr val="accent2"/>
                </a:solidFill>
              </a:rPr>
              <a:t/>
            </a:r>
            <a:br>
              <a:rPr lang="sr-Latn-CS" sz="2800" b="1" smtClean="0">
                <a:solidFill>
                  <a:schemeClr val="accent2"/>
                </a:solidFill>
              </a:rPr>
            </a:br>
            <a:r>
              <a:rPr lang="sr-Latn-CS" sz="2800" b="1" smtClean="0">
                <a:solidFill>
                  <a:schemeClr val="accent2"/>
                </a:solidFill>
              </a:rPr>
              <a:t/>
            </a:r>
            <a:br>
              <a:rPr lang="sr-Latn-CS" sz="2800" b="1" smtClean="0">
                <a:solidFill>
                  <a:schemeClr val="accent2"/>
                </a:solidFill>
              </a:rPr>
            </a:br>
            <a:r>
              <a:rPr lang="sr-Latn-CS" sz="2800" b="1" i="1" smtClean="0">
                <a:solidFill>
                  <a:schemeClr val="accent2"/>
                </a:solidFill>
              </a:rPr>
              <a:t> </a:t>
            </a:r>
            <a:r>
              <a:rPr lang="sr-Latn-CS" sz="2800" b="1" smtClean="0">
                <a:solidFill>
                  <a:schemeClr val="accent2"/>
                </a:solidFill>
                <a:latin typeface="Arial Black" pitchFamily="34" charset="0"/>
              </a:rPr>
              <a:t>Na filmskoj traci naši su junaci... </a:t>
            </a:r>
            <a:r>
              <a:rPr lang="sr-Latn-CS" sz="2800" b="1" smtClean="0">
                <a:solidFill>
                  <a:schemeClr val="accent2"/>
                </a:solidFill>
              </a:rPr>
              <a:t/>
            </a:r>
            <a:br>
              <a:rPr lang="sr-Latn-CS" sz="2800" b="1" smtClean="0">
                <a:solidFill>
                  <a:schemeClr val="accent2"/>
                </a:solidFill>
              </a:rPr>
            </a:br>
            <a:r>
              <a:rPr lang="sr-Latn-CS" sz="2800" smtClean="0">
                <a:solidFill>
                  <a:schemeClr val="accent2"/>
                </a:solidFill>
                <a:latin typeface="Arial Black" pitchFamily="34" charset="0"/>
              </a:rPr>
              <a:t>ART BIOSKOP </a:t>
            </a:r>
            <a:r>
              <a:rPr lang="sr-Latn-CS" sz="2800" dirty="0" smtClean="0">
                <a:solidFill>
                  <a:schemeClr val="accent2"/>
                </a:solidFill>
                <a:latin typeface="Arial Black" pitchFamily="34" charset="0"/>
              </a:rPr>
              <a:t>"LIFKA </a:t>
            </a:r>
            <a:r>
              <a:rPr lang="sr-Latn-CS" sz="2800" smtClean="0">
                <a:solidFill>
                  <a:schemeClr val="accent2"/>
                </a:solidFill>
                <a:latin typeface="Arial Black" pitchFamily="34" charset="0"/>
              </a:rPr>
              <a:t>ŠANDOR"</a:t>
            </a:r>
            <a:br>
              <a:rPr lang="sr-Latn-CS" sz="2800" smtClean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sr-Latn-CS" sz="2800" smtClean="0">
                <a:solidFill>
                  <a:schemeClr val="accent2"/>
                </a:solidFill>
                <a:latin typeface="Arial Black" pitchFamily="34" charset="0"/>
              </a:rPr>
              <a:t> od 12 - 23.10.2015.</a:t>
            </a:r>
            <a:br>
              <a:rPr lang="sr-Latn-CS" sz="2800" smtClean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sr-Latn-CS" sz="3600" b="1" smtClean="0">
                <a:solidFill>
                  <a:schemeClr val="accent2"/>
                </a:solidFill>
              </a:rPr>
              <a:t> </a:t>
            </a:r>
            <a:r>
              <a:rPr lang="sr-Latn-CS" sz="3600" b="1" smtClean="0">
                <a:solidFill>
                  <a:schemeClr val="accent2"/>
                </a:solidFill>
                <a:latin typeface="Arial Black" pitchFamily="34" charset="0"/>
              </a:rPr>
              <a:t>707dece</a:t>
            </a:r>
            <a:endParaRPr lang="sr-Latn-CS" sz="3600" b="1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44824"/>
            <a:ext cx="6552728" cy="491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4581128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PERA DETLIĆ, PALČICA,</a:t>
            </a:r>
          </a:p>
          <a:p>
            <a:r>
              <a:rPr lang="sr-Latn-CS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POLETARAC,VEVERICA, PLAVI ZEC, ŠUMICA, KOLIBRI, BAJKA, MASLAČAK, ZVONČICA,</a:t>
            </a:r>
          </a:p>
          <a:p>
            <a:r>
              <a:rPr lang="sr-Latn-CS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CICIBAN, ZLATNA RIBICA,</a:t>
            </a:r>
          </a:p>
          <a:p>
            <a:r>
              <a:rPr lang="sr-Latn-CS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MANDARINA, BUBAMARA.</a:t>
            </a:r>
            <a:endParaRPr lang="sr-Latn-CS" sz="200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TVvoj  Documents\decja nedelja\DN 2015_photo\gradska biblioteka 2015\biblio 2015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988840"/>
            <a:ext cx="7814121" cy="4608512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965" y="1412776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772400" cy="1143000"/>
          </a:xfrm>
        </p:spPr>
        <p:txBody>
          <a:bodyPr/>
          <a:lstStyle/>
          <a:p>
            <a:pPr eaLnBrk="1" hangingPunct="1"/>
            <a:r>
              <a:rPr lang="sr-Latn-CS" sz="2800" b="1" i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Gde knjige stanuju i nama se raduju... </a:t>
            </a:r>
            <a:br>
              <a:rPr lang="sr-Latn-CS" sz="2800" b="1" i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sr-Latn-CS" sz="2800" b="1" i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</a:t>
            </a:r>
            <a:r>
              <a:rPr lang="sr-Latn-CS" sz="2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RADSKA</a:t>
            </a:r>
            <a:r>
              <a:rPr lang="sr-Latn-CS" sz="2800" b="1" smtClean="0"/>
              <a:t> </a:t>
            </a:r>
            <a:r>
              <a:rPr lang="sr-Latn-CS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BIBLIOTEKA - DEČJE ODELJENJE</a:t>
            </a:r>
            <a:r>
              <a:rPr lang="sr-Latn-CS" sz="2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sr-Latn-CS" sz="28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sr-Latn-CS" sz="2800" b="1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79512" y="1124744"/>
            <a:ext cx="5040560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r-Latn-CS" sz="2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CICIBAN, PLAVI ZEC, </a:t>
            </a:r>
          </a:p>
          <a:p>
            <a:r>
              <a:rPr lang="sr-Latn-CS" sz="2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PERA DETLIĆ, LASTAVICA, MASLAČAK, KOLIBRI, SNEŽANA, BUBAMARA,</a:t>
            </a:r>
          </a:p>
          <a:p>
            <a:r>
              <a:rPr lang="sr-Latn-CS" sz="2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 ĐERĐ, LOPTICE, LANE.</a:t>
            </a:r>
            <a:endParaRPr lang="sr-Latn-CS" sz="28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1052736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b="1" smtClean="0">
                <a:solidFill>
                  <a:srgbClr val="C00000"/>
                </a:solidFill>
              </a:rPr>
              <a:t>cca 200 DECE</a:t>
            </a:r>
            <a:endParaRPr lang="sr-Latn-C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4032250" cy="738187"/>
          </a:xfr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/>
            <a:r>
              <a:rPr lang="sr-Latn-CS" sz="3200" b="1" smtClean="0">
                <a:solidFill>
                  <a:srgbClr val="C00000"/>
                </a:solidFill>
                <a:latin typeface="Arial Black" pitchFamily="34" charset="0"/>
              </a:rPr>
              <a:t>MUZIČKA ŠKOLA </a:t>
            </a:r>
          </a:p>
        </p:txBody>
      </p:sp>
      <p:pic>
        <p:nvPicPr>
          <p:cNvPr id="10242" name="Picture 2" descr="D:\TVvoj  Documents\decja nedelja\DN 2015_photo\muzička škola 2015\Muzička škola 2015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5545845" cy="4159384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40345">
            <a:off x="6362624" y="4047326"/>
            <a:ext cx="2535555" cy="23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92696"/>
            <a:ext cx="4189080" cy="314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1772816"/>
            <a:ext cx="52412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LASTAVICA, PALČICA, PLAVI ZEC, POLETARAC,</a:t>
            </a:r>
            <a:r>
              <a:rPr kumimoji="0" lang="hr-HR" sz="1400" b="1" i="0" u="none" strike="noStrike" cap="none" normalizeH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hr-HR" sz="1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ŠUMICA,</a:t>
            </a:r>
            <a:r>
              <a:rPr kumimoji="0" lang="hr-HR" sz="1400" b="1" i="0" u="none" strike="noStrike" cap="none" normalizeH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lvl="0"/>
            <a:r>
              <a:rPr kumimoji="0" lang="hr-HR" sz="1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POLETARAC,</a:t>
            </a:r>
            <a:r>
              <a:rPr kumimoji="0" lang="hr-HR" sz="1400" b="1" i="0" u="none" strike="noStrike" cap="none" normalizeH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hr-HR" sz="1400" b="1" smtClean="0">
                <a:solidFill>
                  <a:srgbClr val="0070C0"/>
                </a:solidFill>
              </a:rPr>
              <a:t>LEPTIRIĆI, JAGODICA, MAŠTALICA, NEVEN,</a:t>
            </a:r>
          </a:p>
          <a:p>
            <a:r>
              <a:rPr lang="hr-HR" sz="1400" b="1" smtClean="0">
                <a:solidFill>
                  <a:srgbClr val="0070C0"/>
                </a:solidFill>
              </a:rPr>
              <a:t>KLARA, BALONČIĆI, </a:t>
            </a:r>
            <a:r>
              <a:rPr lang="sr-Latn-CS" sz="1400" b="1" smtClean="0">
                <a:solidFill>
                  <a:srgbClr val="0070C0"/>
                </a:solidFill>
              </a:rPr>
              <a:t>MORSKA ZVEZDA, KOLIBRI, MARIJAI MARIJA, HAJDI, SUNCE, SNEŽANA, </a:t>
            </a:r>
            <a:r>
              <a:rPr lang="hr-HR" sz="1400" b="1" smtClean="0">
                <a:solidFill>
                  <a:srgbClr val="0070C0"/>
                </a:solidFill>
              </a:rPr>
              <a:t>SUNCOKRET, DUGA, HAJDI, LABUD,SENICA, BAJKA, PINOKIO, LOPTICE, PERA DETLIĆ, MASLAČAK, ZVONČICA.</a:t>
            </a:r>
            <a:endParaRPr lang="sr-Latn-CS" sz="1400" b="1" smtClean="0">
              <a:solidFill>
                <a:srgbClr val="0070C0"/>
              </a:solidFill>
            </a:endParaRPr>
          </a:p>
          <a:p>
            <a:r>
              <a:rPr lang="sr-Latn-CS" sz="1200" b="1" smtClean="0"/>
              <a:t> </a:t>
            </a:r>
            <a:endParaRPr lang="sr-Latn-CS" sz="1200" smtClean="0"/>
          </a:p>
          <a:p>
            <a:endParaRPr lang="sr-Latn-CS" sz="1200" smtClean="0"/>
          </a:p>
          <a:p>
            <a:pPr lvl="0"/>
            <a:endParaRPr kumimoji="0" lang="hr-H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1196752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2800" b="1" smtClean="0">
                <a:solidFill>
                  <a:srgbClr val="0070C0"/>
                </a:solidFill>
              </a:rPr>
              <a:t>1006 dece</a:t>
            </a:r>
            <a:endParaRPr lang="sr-Latn-CS" sz="2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3200" b="1" smtClean="0">
                <a:solidFill>
                  <a:schemeClr val="accent1"/>
                </a:solidFill>
                <a:latin typeface="Algerian" pitchFamily="82" charset="0"/>
              </a:rPr>
              <a:t>GRADSKI MUZEJ</a:t>
            </a:r>
            <a:br>
              <a:rPr lang="sr-Latn-CS" sz="3200" b="1" smtClean="0">
                <a:solidFill>
                  <a:schemeClr val="accent1"/>
                </a:solidFill>
                <a:latin typeface="Algerian" pitchFamily="82" charset="0"/>
              </a:rPr>
            </a:br>
            <a:r>
              <a:rPr lang="sr-Latn-CS" sz="3200" b="1" smtClean="0">
                <a:solidFill>
                  <a:schemeClr val="accent1"/>
                </a:solidFill>
                <a:latin typeface="Algerian" pitchFamily="82" charset="0"/>
              </a:rPr>
              <a:t>istorija moga grada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700808"/>
            <a:ext cx="601216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64088" y="6021288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sz="36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cca 380 dece</a:t>
            </a:r>
            <a:endParaRPr lang="sr-Latn-BA" sz="3600" dirty="0"/>
          </a:p>
        </p:txBody>
      </p:sp>
      <p:sp>
        <p:nvSpPr>
          <p:cNvPr id="7" name="Rectangle 6"/>
          <p:cNvSpPr/>
          <p:nvPr/>
        </p:nvSpPr>
        <p:spPr>
          <a:xfrm>
            <a:off x="395536" y="4437112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MAŠTALICA </a:t>
            </a:r>
            <a:endParaRPr lang="sr-Latn-CS" sz="800" smtClean="0">
              <a:latin typeface="Arial" pitchFamily="34" charset="0"/>
            </a:endParaRPr>
          </a:p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PLAVI ZEC </a:t>
            </a:r>
            <a:endParaRPr lang="sr-Latn-CS" sz="800" smtClean="0">
              <a:latin typeface="Arial" pitchFamily="34" charset="0"/>
            </a:endParaRPr>
          </a:p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POLETARAC </a:t>
            </a:r>
            <a:endParaRPr lang="hr-HR" b="1" u="sng" smtClean="0">
              <a:latin typeface="Arial" pitchFamily="34" charset="0"/>
              <a:ea typeface="Times New Roman" pitchFamily="18" charset="0"/>
            </a:endParaRPr>
          </a:p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KOLIBRI </a:t>
            </a:r>
            <a:endParaRPr lang="sr-Latn-CS" sz="800" smtClean="0">
              <a:latin typeface="Arial" pitchFamily="34" charset="0"/>
            </a:endParaRPr>
          </a:p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SENICA, DUGA, LABUD,</a:t>
            </a:r>
          </a:p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SUNCOKRET , VISIBABA</a:t>
            </a:r>
            <a:endParaRPr lang="sr-Latn-CS" sz="800" smtClean="0">
              <a:latin typeface="Arial" pitchFamily="34" charset="0"/>
            </a:endParaRPr>
          </a:p>
          <a:p>
            <a:pPr lvl="0" eaLnBrk="0" hangingPunct="0"/>
            <a:r>
              <a:rPr lang="hr-HR" b="1" smtClean="0">
                <a:latin typeface="Arial" pitchFamily="34" charset="0"/>
                <a:ea typeface="Times New Roman" pitchFamily="18" charset="0"/>
              </a:rPr>
              <a:t>LOPTICE</a:t>
            </a:r>
            <a:endParaRPr lang="sr-Latn-CS" sz="800" smtClean="0">
              <a:latin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Vvoj  Documents\decja nedelja\DN 2015_photo\EN PI 2015\en pi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5472608" cy="4104456"/>
          </a:xfrm>
          <a:prstGeom prst="rect">
            <a:avLst/>
          </a:prstGeom>
          <a:noFill/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2132856"/>
            <a:ext cx="9144000" cy="6524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SPORTOM OD SLABIĆA DO </a:t>
            </a: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ZDRAVOG LJUDSKOG </a:t>
            </a: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BIĆA </a:t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Karate klub EN-PI - 561 dete</a:t>
            </a: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Stono teniski klub </a:t>
            </a: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SPARTAK - 135 dece</a:t>
            </a: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Gimnastičarski </a:t>
            </a: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klub PARTIZAN  - 50 dece</a:t>
            </a:r>
            <a:b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sr-Latn-BA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Gradski stadion SPARTAK - 80 dece</a:t>
            </a:r>
            <a:r>
              <a:rPr lang="sr-Latn-CS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sr-Latn-CS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sr-Latn-BA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74894"/>
            <a:ext cx="5629240" cy="422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8830571" cy="608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290560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https://fbcdn-sphotos-c-a.akamaihd.net/hphotos-ak-xtl1/v/t1.0-9/12109150_10207066572290020_1719374496785585461_n.jpg?oh=b146c8e5cdbbd8a426b82725359fc8ad&amp;oe=56997FE5&amp;__gda__=1455964292_bb47113c05230888c34b83599a26c6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54864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340768"/>
            <a:ext cx="621792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05003"/>
            <a:ext cx="8964489" cy="59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0" y="4221088"/>
            <a:ext cx="44279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Baletski studio </a:t>
            </a:r>
            <a:r>
              <a:rPr lang="sr-Latn-BA" sz="1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 MIRAŽ</a:t>
            </a:r>
          </a:p>
          <a:p>
            <a:r>
              <a:rPr lang="sr-Latn-BA" sz="1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25 dece iz vrtića LASTAVICA</a:t>
            </a:r>
          </a:p>
          <a:p>
            <a:r>
              <a:rPr lang="sr-Latn-BA" sz="1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Studio KRIJETIV</a:t>
            </a:r>
          </a:p>
          <a:p>
            <a:r>
              <a:rPr lang="hr-HR" sz="1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MARIJA PETKOVIĆ BISER, BAMBI, KOLIBRI cca 70 dece</a:t>
            </a:r>
            <a:endParaRPr lang="sr-Latn-CS" sz="1400" b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342900" indent="-342900"/>
            <a:r>
              <a:rPr lang="sr-Latn-BA" sz="1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Studio </a:t>
            </a:r>
            <a:r>
              <a:rPr lang="sr-Latn-BA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modernog plesa  </a:t>
            </a:r>
            <a:r>
              <a:rPr lang="sr-Latn-BA" sz="1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baleta LARISA baletski </a:t>
            </a:r>
            <a:r>
              <a:rPr lang="sr-Latn-BA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čas </a:t>
            </a:r>
            <a:r>
              <a:rPr lang="sr-Latn-BA" sz="1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 vrtiću:</a:t>
            </a:r>
            <a:endParaRPr lang="sr-Latn-BA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hr-HR" sz="1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ŠUMICA, NAŠ BISER, MARIJA PETKOVIĆ - SUNČICA, PERA DETLIĆ, ALISA, SANDA MARJANOVIĆ, LASTAVICA, POLETARAC,  VEVERICA, PALČICA, MANDARINA.</a:t>
            </a:r>
            <a:endParaRPr lang="sr-Latn-BA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3520" y="116632"/>
            <a:ext cx="432048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sr-Latn-CS" sz="30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Za korak prav </a:t>
            </a:r>
            <a:endParaRPr lang="sr-Latn-CS" sz="3000" b="1" cap="all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+mn-cs"/>
            </a:endParaRPr>
          </a:p>
          <a:p>
            <a:pPr algn="ctr">
              <a:defRPr/>
            </a:pPr>
            <a:r>
              <a:rPr lang="sr-Latn-CS" sz="3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balet </a:t>
            </a:r>
            <a:r>
              <a:rPr lang="sr-Latn-CS" sz="30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je zdrav</a:t>
            </a:r>
            <a:endParaRPr lang="en-US" sz="30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+mn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3372</TotalTime>
  <Words>349</Words>
  <Application>Microsoft Office PowerPoint</Application>
  <PresentationFormat>On-screen Show (4:3)</PresentationFormat>
  <Paragraphs>62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Equity</vt:lpstr>
      <vt:lpstr>DEČJA NEDELJA 2015.</vt:lpstr>
      <vt:lpstr>Više od 3700dece  organizovano je posetilo:</vt:lpstr>
      <vt:lpstr>AUTOBUS JE DOVEZAO DECU IZ TERENSKIH VRTIĆA: 8 autobusa, cca 390 dece</vt:lpstr>
      <vt:lpstr>    Na filmskoj traci naši su junaci...  ART BIOSKOP "LIFKA ŠANDOR"  od 12 - 23.10.2015.  707dece</vt:lpstr>
      <vt:lpstr>Gde knjige stanuju i nama se raduju...  GRADSKA BIBLIOTEKA - DEČJE ODELJENJE </vt:lpstr>
      <vt:lpstr>MUZIČKA ŠKOLA </vt:lpstr>
      <vt:lpstr>GRADSKI MUZEJ istorija moga grada</vt:lpstr>
      <vt:lpstr>              SPORTOM OD SLABIĆA DO ZDRAVOG LJUDSKOG BIĆA  Karate klub EN-PI - 561 dete Stono teniski klub SPARTAK - 135 dece Gimnastičarski klub PARTIZAN  - 50 dece Gradski stadion SPARTAK - 80 dece </vt:lpstr>
      <vt:lpstr>Slide 9</vt:lpstr>
      <vt:lpstr>VRTIĆ U ZOO VRTIĆU</vt:lpstr>
      <vt:lpstr>IZLETI, DRUŽENJE, UŽIVANJE...</vt:lpstr>
    </vt:vector>
  </TitlesOfParts>
  <Company>arsen.org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DEČJA NEDELJA 2013.</dc:title>
  <dc:creator>Arsen</dc:creator>
  <cp:lastModifiedBy>Arsen</cp:lastModifiedBy>
  <cp:revision>343</cp:revision>
  <dcterms:created xsi:type="dcterms:W3CDTF">2013-10-10T12:40:26Z</dcterms:created>
  <dcterms:modified xsi:type="dcterms:W3CDTF">2015-10-30T09:03:17Z</dcterms:modified>
</cp:coreProperties>
</file>